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embeddedFontLst>
    <p:embeddedFont>
      <p:font typeface="General Sans" pitchFamily="2" charset="0"/>
      <p:regular r:id="rId9"/>
      <p:bold r:id="rId10"/>
    </p:embeddedFont>
    <p:embeddedFont>
      <p:font typeface="Albert Sans" pitchFamily="2" charset="0"/>
      <p:regular r:id="rId11"/>
      <p:bold r:id="rId1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9" Type="http://schemas.openxmlformats.org/officeDocument/2006/relationships/font" Target="fonts/font1.fntdata"/><Relationship Id="rId10" Type="http://schemas.openxmlformats.org/officeDocument/2006/relationships/font" Target="fonts/font2.fntdata"/><Relationship Id="rId11" Type="http://schemas.openxmlformats.org/officeDocument/2006/relationships/font" Target="fonts/font3.fntdata"/><Relationship Id="rId1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every grey line with your own. Start each clip before the key movement. Build the two graphics on slide 2 and paste them over these pitches. The fonts are built in: open this file in PowerPoint.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Attacking direction: up the pitch. The team you are analysing is blue; the other team is grey. The fonts are built in: open this file in PowerPoint.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port page">
    <p:bg>
      <p:bgPr>
        <a:solidFill>
          <a:srgbClr val="0C0D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9184"/>
            <a:ext cx="7772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OPPOSITION REPORT · BUILD-UP · MECHANISM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66928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spc="-110" kern="0" dirty="0">
                <a:solidFill>
                  <a:srgbClr val="FFFF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Name the mechanism </a:t>
            </a:r>
            <a:pPr indent="0" marL="0">
              <a:buNone/>
            </a:pPr>
            <a:r>
              <a:rPr lang="en-US" sz="2800" b="1" spc="-11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in a few words</a:t>
            </a:r>
            <a:endParaRPr lang="en-US" sz="2800" dirty="0"/>
          </a:p>
        </p:txBody>
      </p:sp>
      <p:sp>
        <p:nvSpPr>
          <p:cNvPr id="4" name="Brand"/>
          <p:cNvSpPr txBox="1"/>
          <p:nvPr/>
        </p:nvSpPr>
        <p:spPr>
          <a:xfrm>
            <a:off x="7616952" y="329184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spc="160" kern="0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THE FOOTBALL </a:t>
            </a:r>
            <a:pPr algn="r" indent="0" marL="0">
              <a:buNone/>
            </a:pPr>
            <a:r>
              <a:rPr lang="en-US" sz="1050" b="1" spc="16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ANALYSIS</a:t>
            </a:r>
            <a:pPr algn="r" indent="0" marL="0">
              <a:buNone/>
            </a:pPr>
            <a:r>
              <a:rPr lang="en-US" sz="1050" b="1" spc="160" kern="0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 GUY</a:t>
            </a:r>
            <a:endParaRPr lang="en-US" sz="1050" dirty="0"/>
          </a:p>
        </p:txBody>
      </p:sp>
      <p:sp>
        <p:nvSpPr>
          <p:cNvPr id="5" name="Text 3"/>
          <p:cNvSpPr txBox="1"/>
          <p:nvPr/>
        </p:nvSpPr>
        <p:spPr>
          <a:xfrm>
            <a:off x="8503920" y="640080"/>
            <a:ext cx="3227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spc="160" kern="0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TEAM · MATCH · DATE</a:t>
            </a:r>
            <a:endParaRPr lang="en-US" sz="1050" dirty="0"/>
          </a:p>
        </p:txBody>
      </p:sp>
      <p:sp>
        <p:nvSpPr>
          <p:cNvPr id="6" name="Description"/>
          <p:cNvSpPr/>
          <p:nvPr/>
        </p:nvSpPr>
        <p:spPr>
          <a:xfrm>
            <a:off x="457200" y="1234440"/>
            <a:ext cx="5486400" cy="1298448"/>
          </a:xfrm>
          <a:prstGeom prst="roundRect">
            <a:avLst>
              <a:gd name="adj" fmla="val 7336"/>
            </a:avLst>
          </a:prstGeom>
          <a:solidFill>
            <a:srgbClr val="17181B"/>
          </a:solidFill>
          <a:ln w="9525">
            <a:solidFill>
              <a:srgbClr val="26282C"/>
            </a:solidFill>
            <a:prstDash val="solid"/>
          </a:ln>
        </p:spPr>
      </p:sp>
      <p:sp>
        <p:nvSpPr>
          <p:cNvPr id="7" name="Badge 2"/>
          <p:cNvSpPr/>
          <p:nvPr/>
        </p:nvSpPr>
        <p:spPr>
          <a:xfrm>
            <a:off x="621792" y="1371600"/>
            <a:ext cx="219456" cy="219456"/>
          </a:xfrm>
          <a:prstGeom prst="ellipse">
            <a:avLst/>
          </a:prstGeom>
          <a:solidFill>
            <a:srgbClr val="6FA8F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1371600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932688" y="1380744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DESCRIPTION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621792" y="1682496"/>
            <a:ext cx="51572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9DA1AA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Two or three sentences: what they do, how the players make it happen and why it works. A coach should be able to repeat it back to you.</a:t>
            </a:r>
            <a:endParaRPr lang="en-US" sz="1150" dirty="0"/>
          </a:p>
        </p:txBody>
      </p:sp>
      <p:sp>
        <p:nvSpPr>
          <p:cNvPr id="11" name="Badge 3"/>
          <p:cNvSpPr/>
          <p:nvPr/>
        </p:nvSpPr>
        <p:spPr>
          <a:xfrm>
            <a:off x="457200" y="2679192"/>
            <a:ext cx="219456" cy="219456"/>
          </a:xfrm>
          <a:prstGeom prst="ellipse">
            <a:avLst/>
          </a:prstGeom>
          <a:solidFill>
            <a:srgbClr val="6FA8F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267919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768096" y="2688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VIDEO</a:t>
            </a:r>
            <a:endParaRPr lang="en-US" sz="1050" dirty="0"/>
          </a:p>
        </p:txBody>
      </p:sp>
      <p:sp>
        <p:nvSpPr>
          <p:cNvPr id="14" name="Clip 1"/>
          <p:cNvSpPr/>
          <p:nvPr/>
        </p:nvSpPr>
        <p:spPr>
          <a:xfrm>
            <a:off x="457200" y="2990088"/>
            <a:ext cx="1755648" cy="1353312"/>
          </a:xfrm>
          <a:prstGeom prst="roundRect">
            <a:avLst>
              <a:gd name="adj" fmla="val 7038"/>
            </a:avLst>
          </a:prstGeom>
          <a:solidFill>
            <a:srgbClr val="17181B"/>
          </a:solidFill>
          <a:ln w="9525">
            <a:solidFill>
              <a:srgbClr val="26282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66928" y="3099816"/>
            <a:ext cx="1536192" cy="566928"/>
          </a:xfrm>
          <a:prstGeom prst="roundRect">
            <a:avLst>
              <a:gd name="adj" fmla="val 6720"/>
            </a:avLst>
          </a:prstGeom>
          <a:solidFill>
            <a:srgbClr val="202226"/>
          </a:solidFill>
          <a:ln/>
        </p:spPr>
      </p:sp>
      <p:sp>
        <p:nvSpPr>
          <p:cNvPr id="16" name="Shape 14"/>
          <p:cNvSpPr/>
          <p:nvPr/>
        </p:nvSpPr>
        <p:spPr>
          <a:xfrm>
            <a:off x="1179576" y="3227832"/>
            <a:ext cx="310896" cy="310896"/>
          </a:xfrm>
          <a:prstGeom prst="ellipse">
            <a:avLst/>
          </a:prstGeom>
          <a:solidFill>
            <a:srgbClr val="0C0D0F">
              <a:alpha val="72000"/>
            </a:srgbClr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rot="5400000">
            <a:off x="1289304" y="3310128"/>
            <a:ext cx="118872" cy="146304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66928" y="3730752"/>
            <a:ext cx="1536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Clip 1 · 00:00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566928" y="3931920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9DA1AA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mechanism working.</a:t>
            </a:r>
            <a:endParaRPr lang="en-US" sz="850" dirty="0"/>
          </a:p>
        </p:txBody>
      </p:sp>
      <p:sp>
        <p:nvSpPr>
          <p:cNvPr id="20" name="Clip 2"/>
          <p:cNvSpPr/>
          <p:nvPr/>
        </p:nvSpPr>
        <p:spPr>
          <a:xfrm>
            <a:off x="2322576" y="2990088"/>
            <a:ext cx="1755648" cy="1353312"/>
          </a:xfrm>
          <a:prstGeom prst="roundRect">
            <a:avLst>
              <a:gd name="adj" fmla="val 7038"/>
            </a:avLst>
          </a:prstGeom>
          <a:solidFill>
            <a:srgbClr val="17181B"/>
          </a:solidFill>
          <a:ln w="9525">
            <a:solidFill>
              <a:srgbClr val="26282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432304" y="3099816"/>
            <a:ext cx="1536192" cy="566928"/>
          </a:xfrm>
          <a:prstGeom prst="roundRect">
            <a:avLst>
              <a:gd name="adj" fmla="val 6720"/>
            </a:avLst>
          </a:prstGeom>
          <a:solidFill>
            <a:srgbClr val="202226"/>
          </a:solidFill>
          <a:ln/>
        </p:spPr>
      </p:sp>
      <p:sp>
        <p:nvSpPr>
          <p:cNvPr id="22" name="Shape 20"/>
          <p:cNvSpPr/>
          <p:nvPr/>
        </p:nvSpPr>
        <p:spPr>
          <a:xfrm>
            <a:off x="3044952" y="3227832"/>
            <a:ext cx="310896" cy="310896"/>
          </a:xfrm>
          <a:prstGeom prst="ellipse">
            <a:avLst/>
          </a:prstGeom>
          <a:solidFill>
            <a:srgbClr val="0C0D0F">
              <a:alpha val="72000"/>
            </a:srgbClr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 rot="5400000">
            <a:off x="3154680" y="3310128"/>
            <a:ext cx="118872" cy="146304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2432304" y="3730752"/>
            <a:ext cx="1536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Clip 2 · 00:00</a:t>
            </a:r>
            <a:endParaRPr lang="en-US" sz="950" dirty="0"/>
          </a:p>
        </p:txBody>
      </p:sp>
      <p:sp>
        <p:nvSpPr>
          <p:cNvPr id="25" name="Text 23"/>
          <p:cNvSpPr txBox="1"/>
          <p:nvPr/>
        </p:nvSpPr>
        <p:spPr>
          <a:xfrm>
            <a:off x="2432304" y="3931920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9DA1AA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mechanism working again.</a:t>
            </a:r>
            <a:endParaRPr lang="en-US" sz="850" dirty="0"/>
          </a:p>
        </p:txBody>
      </p:sp>
      <p:sp>
        <p:nvSpPr>
          <p:cNvPr id="26" name="Clip 3"/>
          <p:cNvSpPr/>
          <p:nvPr/>
        </p:nvSpPr>
        <p:spPr>
          <a:xfrm>
            <a:off x="4187952" y="2990088"/>
            <a:ext cx="1755648" cy="1353312"/>
          </a:xfrm>
          <a:prstGeom prst="roundRect">
            <a:avLst>
              <a:gd name="adj" fmla="val 7038"/>
            </a:avLst>
          </a:prstGeom>
          <a:solidFill>
            <a:srgbClr val="17181B"/>
          </a:solidFill>
          <a:ln w="9525">
            <a:solidFill>
              <a:srgbClr val="26282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297680" y="3099816"/>
            <a:ext cx="1536192" cy="566928"/>
          </a:xfrm>
          <a:prstGeom prst="roundRect">
            <a:avLst>
              <a:gd name="adj" fmla="val 6720"/>
            </a:avLst>
          </a:prstGeom>
          <a:solidFill>
            <a:srgbClr val="202226"/>
          </a:solidFill>
          <a:ln/>
        </p:spPr>
      </p:sp>
      <p:sp>
        <p:nvSpPr>
          <p:cNvPr id="28" name="Shape 26"/>
          <p:cNvSpPr/>
          <p:nvPr/>
        </p:nvSpPr>
        <p:spPr>
          <a:xfrm>
            <a:off x="4910328" y="3227832"/>
            <a:ext cx="310896" cy="310896"/>
          </a:xfrm>
          <a:prstGeom prst="ellipse">
            <a:avLst/>
          </a:prstGeom>
          <a:solidFill>
            <a:srgbClr val="0C0D0F">
              <a:alpha val="72000"/>
            </a:srgbClr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 rot="5400000">
            <a:off x="5020056" y="3310128"/>
            <a:ext cx="118872" cy="146304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4297680" y="3730752"/>
            <a:ext cx="15361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Clip 3 · 00:00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4297680" y="3931920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9DA1AA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mechanism failing or being stopped.</a:t>
            </a:r>
            <a:endParaRPr lang="en-US" sz="850" dirty="0"/>
          </a:p>
        </p:txBody>
      </p:sp>
      <p:sp>
        <p:nvSpPr>
          <p:cNvPr id="32" name="Graphics"/>
          <p:cNvSpPr/>
          <p:nvPr/>
        </p:nvSpPr>
        <p:spPr>
          <a:xfrm>
            <a:off x="6126480" y="1234440"/>
            <a:ext cx="5605272" cy="3108960"/>
          </a:xfrm>
          <a:prstGeom prst="roundRect">
            <a:avLst>
              <a:gd name="adj" fmla="val 3064"/>
            </a:avLst>
          </a:prstGeom>
          <a:solidFill>
            <a:srgbClr val="17181B"/>
          </a:solidFill>
          <a:ln w="9525">
            <a:solidFill>
              <a:srgbClr val="26282C"/>
            </a:solidFill>
            <a:prstDash val="solid"/>
          </a:ln>
        </p:spPr>
      </p:sp>
      <p:sp>
        <p:nvSpPr>
          <p:cNvPr id="33" name="Badge 4"/>
          <p:cNvSpPr/>
          <p:nvPr/>
        </p:nvSpPr>
        <p:spPr>
          <a:xfrm>
            <a:off x="6291072" y="1371600"/>
            <a:ext cx="219456" cy="219456"/>
          </a:xfrm>
          <a:prstGeom prst="ellipse">
            <a:avLst/>
          </a:prstGeom>
          <a:solidFill>
            <a:srgbClr val="6FA8FF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291072" y="1371600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4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6601968" y="1380744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GRAPHICS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178040" y="1673352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2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BEFORE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9738360" y="1673352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2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AFTER</a:t>
            </a:r>
            <a:endParaRPr lang="en-US" sz="900" dirty="0"/>
          </a:p>
        </p:txBody>
      </p:sp>
      <p:sp>
        <p:nvSpPr>
          <p:cNvPr id="38" name="Before pitch"/>
          <p:cNvSpPr/>
          <p:nvPr/>
        </p:nvSpPr>
        <p:spPr>
          <a:xfrm>
            <a:off x="7178040" y="1920240"/>
            <a:ext cx="1463040" cy="2258568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7178040" y="3049524"/>
            <a:ext cx="1463040" cy="0"/>
          </a:xfrm>
          <a:prstGeom prst="line">
            <a:avLst/>
          </a:prstGeom>
          <a:noFill/>
          <a:ln w="19050">
            <a:solidFill>
              <a:srgbClr val="3A3D4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712695" y="2852706"/>
            <a:ext cx="393730" cy="393636"/>
          </a:xfrm>
          <a:prstGeom prst="ellipse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886700" y="3026664"/>
            <a:ext cx="45720" cy="45720"/>
          </a:xfrm>
          <a:prstGeom prst="ellipse">
            <a:avLst/>
          </a:prstGeom>
          <a:solidFill>
            <a:srgbClr val="9DA1AA"/>
          </a:solidFill>
          <a:ln/>
        </p:spPr>
      </p:sp>
      <p:sp>
        <p:nvSpPr>
          <p:cNvPr id="42" name="Shape 40"/>
          <p:cNvSpPr/>
          <p:nvPr/>
        </p:nvSpPr>
        <p:spPr>
          <a:xfrm>
            <a:off x="7475812" y="1920240"/>
            <a:ext cx="867497" cy="354918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712480" y="1920240"/>
            <a:ext cx="394160" cy="118306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830814" y="1865376"/>
            <a:ext cx="157492" cy="54864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886700" y="2133992"/>
            <a:ext cx="45720" cy="45720"/>
          </a:xfrm>
          <a:prstGeom prst="ellipse">
            <a:avLst/>
          </a:prstGeom>
          <a:solidFill>
            <a:srgbClr val="9DA1AA"/>
          </a:solidFill>
          <a:ln/>
        </p:spPr>
      </p:sp>
      <p:sp>
        <p:nvSpPr>
          <p:cNvPr id="46" name="Shape 44"/>
          <p:cNvSpPr/>
          <p:nvPr/>
        </p:nvSpPr>
        <p:spPr>
          <a:xfrm>
            <a:off x="7475812" y="3823890"/>
            <a:ext cx="867497" cy="354918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712480" y="4060502"/>
            <a:ext cx="394160" cy="118306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830814" y="4178808"/>
            <a:ext cx="157492" cy="54864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886700" y="3919336"/>
            <a:ext cx="45720" cy="45720"/>
          </a:xfrm>
          <a:prstGeom prst="ellipse">
            <a:avLst/>
          </a:prstGeom>
          <a:solidFill>
            <a:srgbClr val="9DA1AA"/>
          </a:solidFill>
          <a:ln/>
        </p:spPr>
      </p:sp>
      <p:sp>
        <p:nvSpPr>
          <p:cNvPr id="50" name="After pitch"/>
          <p:cNvSpPr/>
          <p:nvPr/>
        </p:nvSpPr>
        <p:spPr>
          <a:xfrm>
            <a:off x="9738360" y="1920240"/>
            <a:ext cx="1463040" cy="2258568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738360" y="3049524"/>
            <a:ext cx="1463040" cy="0"/>
          </a:xfrm>
          <a:prstGeom prst="line">
            <a:avLst/>
          </a:prstGeom>
          <a:noFill/>
          <a:ln w="19050">
            <a:solidFill>
              <a:srgbClr val="3A3D42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0273015" y="2852706"/>
            <a:ext cx="393730" cy="393636"/>
          </a:xfrm>
          <a:prstGeom prst="ellipse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10447020" y="3026664"/>
            <a:ext cx="45720" cy="45720"/>
          </a:xfrm>
          <a:prstGeom prst="ellipse">
            <a:avLst/>
          </a:prstGeom>
          <a:solidFill>
            <a:srgbClr val="9DA1AA"/>
          </a:solidFill>
          <a:ln/>
        </p:spPr>
      </p:sp>
      <p:sp>
        <p:nvSpPr>
          <p:cNvPr id="54" name="Shape 52"/>
          <p:cNvSpPr/>
          <p:nvPr/>
        </p:nvSpPr>
        <p:spPr>
          <a:xfrm>
            <a:off x="10036132" y="1920240"/>
            <a:ext cx="867497" cy="354918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272800" y="1920240"/>
            <a:ext cx="394160" cy="118306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391134" y="1865376"/>
            <a:ext cx="157492" cy="54864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0447020" y="2133992"/>
            <a:ext cx="45720" cy="45720"/>
          </a:xfrm>
          <a:prstGeom prst="ellipse">
            <a:avLst/>
          </a:prstGeom>
          <a:solidFill>
            <a:srgbClr val="9DA1AA"/>
          </a:solidFill>
          <a:ln/>
        </p:spPr>
      </p:sp>
      <p:sp>
        <p:nvSpPr>
          <p:cNvPr id="58" name="Shape 56"/>
          <p:cNvSpPr/>
          <p:nvPr/>
        </p:nvSpPr>
        <p:spPr>
          <a:xfrm>
            <a:off x="10036132" y="3823890"/>
            <a:ext cx="867497" cy="354918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0272800" y="4060502"/>
            <a:ext cx="394160" cy="118306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0391134" y="4178808"/>
            <a:ext cx="157492" cy="54864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10447020" y="3919336"/>
            <a:ext cx="45720" cy="45720"/>
          </a:xfrm>
          <a:prstGeom prst="ellipse">
            <a:avLst/>
          </a:prstGeom>
          <a:solidFill>
            <a:srgbClr val="9DA1AA"/>
          </a:solidFill>
          <a:ln/>
        </p:spPr>
      </p:sp>
      <p:sp>
        <p:nvSpPr>
          <p:cNvPr id="62" name="Badge 5"/>
          <p:cNvSpPr/>
          <p:nvPr/>
        </p:nvSpPr>
        <p:spPr>
          <a:xfrm>
            <a:off x="457200" y="4507992"/>
            <a:ext cx="219456" cy="219456"/>
          </a:xfrm>
          <a:prstGeom prst="ellipse">
            <a:avLst/>
          </a:prstGeom>
          <a:solidFill>
            <a:srgbClr val="6FA8FF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457200" y="450799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5</a:t>
            </a:r>
            <a:endParaRPr lang="en-US" sz="900" dirty="0"/>
          </a:p>
        </p:txBody>
      </p:sp>
      <p:sp>
        <p:nvSpPr>
          <p:cNvPr id="64" name="Text 62"/>
          <p:cNvSpPr txBox="1"/>
          <p:nvPr/>
        </p:nvSpPr>
        <p:spPr>
          <a:xfrm>
            <a:off x="768096" y="45171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DATA</a:t>
            </a:r>
            <a:endParaRPr lang="en-US" sz="1050" dirty="0"/>
          </a:p>
        </p:txBody>
      </p:sp>
      <p:sp>
        <p:nvSpPr>
          <p:cNvPr id="65" name="Data 1"/>
          <p:cNvSpPr/>
          <p:nvPr/>
        </p:nvSpPr>
        <p:spPr>
          <a:xfrm>
            <a:off x="457200" y="4800600"/>
            <a:ext cx="3657600" cy="841248"/>
          </a:xfrm>
          <a:prstGeom prst="roundRect">
            <a:avLst>
              <a:gd name="adj" fmla="val 11322"/>
            </a:avLst>
          </a:prstGeom>
          <a:solidFill>
            <a:srgbClr val="17181B"/>
          </a:solidFill>
          <a:ln w="9525">
            <a:solidFill>
              <a:srgbClr val="26282C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621792" y="4901184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Data 1 · How often</a:t>
            </a:r>
            <a:endParaRPr lang="en-US" sz="1050" dirty="0"/>
          </a:p>
        </p:txBody>
      </p:sp>
      <p:sp>
        <p:nvSpPr>
          <p:cNvPr id="67" name="Text 65"/>
          <p:cNvSpPr txBox="1"/>
          <p:nvPr/>
        </p:nvSpPr>
        <p:spPr>
          <a:xfrm>
            <a:off x="621792" y="5138928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DA1AA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How often it happens, with the number of matches it covers.</a:t>
            </a:r>
            <a:endParaRPr lang="en-US" sz="950" dirty="0"/>
          </a:p>
        </p:txBody>
      </p:sp>
      <p:sp>
        <p:nvSpPr>
          <p:cNvPr id="68" name="Data 2"/>
          <p:cNvSpPr/>
          <p:nvPr/>
        </p:nvSpPr>
        <p:spPr>
          <a:xfrm>
            <a:off x="4242816" y="4800600"/>
            <a:ext cx="3657600" cy="841248"/>
          </a:xfrm>
          <a:prstGeom prst="roundRect">
            <a:avLst>
              <a:gd name="adj" fmla="val 11322"/>
            </a:avLst>
          </a:prstGeom>
          <a:solidFill>
            <a:srgbClr val="17181B"/>
          </a:solidFill>
          <a:ln w="9525">
            <a:solidFill>
              <a:srgbClr val="26282C"/>
            </a:solidFill>
            <a:prstDash val="solid"/>
          </a:ln>
        </p:spPr>
      </p:sp>
      <p:sp>
        <p:nvSpPr>
          <p:cNvPr id="69" name="Text 67"/>
          <p:cNvSpPr txBox="1"/>
          <p:nvPr/>
        </p:nvSpPr>
        <p:spPr>
          <a:xfrm>
            <a:off x="4407408" y="4901184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Data 2 · Where</a:t>
            </a:r>
            <a:endParaRPr lang="en-US" sz="1050" dirty="0"/>
          </a:p>
        </p:txBody>
      </p:sp>
      <p:sp>
        <p:nvSpPr>
          <p:cNvPr id="70" name="Text 68"/>
          <p:cNvSpPr txBox="1"/>
          <p:nvPr/>
        </p:nvSpPr>
        <p:spPr>
          <a:xfrm>
            <a:off x="4407408" y="5138928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DA1AA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Which side and which zone of the pitch.</a:t>
            </a:r>
            <a:endParaRPr lang="en-US" sz="950" dirty="0"/>
          </a:p>
        </p:txBody>
      </p:sp>
      <p:sp>
        <p:nvSpPr>
          <p:cNvPr id="71" name="Data 3"/>
          <p:cNvSpPr/>
          <p:nvPr/>
        </p:nvSpPr>
        <p:spPr>
          <a:xfrm>
            <a:off x="8028432" y="4800600"/>
            <a:ext cx="3657600" cy="841248"/>
          </a:xfrm>
          <a:prstGeom prst="roundRect">
            <a:avLst>
              <a:gd name="adj" fmla="val 11322"/>
            </a:avLst>
          </a:prstGeom>
          <a:solidFill>
            <a:srgbClr val="17181B"/>
          </a:solidFill>
          <a:ln w="9525">
            <a:solidFill>
              <a:srgbClr val="26282C"/>
            </a:solidFill>
            <a:prstDash val="solid"/>
          </a:ln>
        </p:spPr>
      </p:sp>
      <p:sp>
        <p:nvSpPr>
          <p:cNvPr id="72" name="Text 70"/>
          <p:cNvSpPr txBox="1"/>
          <p:nvPr/>
        </p:nvSpPr>
        <p:spPr>
          <a:xfrm>
            <a:off x="8193024" y="4901184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Data 3 · What it leads to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8193024" y="5138928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DA1AA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Where the move ends up: a shot, a cross, a turnover.</a:t>
            </a:r>
            <a:endParaRPr lang="en-US" sz="950" dirty="0"/>
          </a:p>
        </p:txBody>
      </p:sp>
      <p:sp>
        <p:nvSpPr>
          <p:cNvPr id="74" name="Badge 6"/>
          <p:cNvSpPr/>
          <p:nvPr/>
        </p:nvSpPr>
        <p:spPr>
          <a:xfrm>
            <a:off x="457200" y="5788152"/>
            <a:ext cx="219456" cy="219456"/>
          </a:xfrm>
          <a:prstGeom prst="ellipse">
            <a:avLst/>
          </a:prstGeom>
          <a:solidFill>
            <a:srgbClr val="6FA8FF"/>
          </a:solidFill>
          <a:ln/>
        </p:spPr>
      </p:sp>
      <p:sp>
        <p:nvSpPr>
          <p:cNvPr id="75" name="Text 73"/>
          <p:cNvSpPr txBox="1"/>
          <p:nvPr/>
        </p:nvSpPr>
        <p:spPr>
          <a:xfrm>
            <a:off x="457200" y="57881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6</a:t>
            </a:r>
            <a:endParaRPr lang="en-US" sz="900" dirty="0"/>
          </a:p>
        </p:txBody>
      </p:sp>
      <p:sp>
        <p:nvSpPr>
          <p:cNvPr id="76" name="Text 74"/>
          <p:cNvSpPr txBox="1"/>
          <p:nvPr/>
        </p:nvSpPr>
        <p:spPr>
          <a:xfrm>
            <a:off x="768096" y="579729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SOLUTIONS</a:t>
            </a:r>
            <a:endParaRPr lang="en-US" sz="1050" dirty="0"/>
          </a:p>
        </p:txBody>
      </p:sp>
      <p:sp>
        <p:nvSpPr>
          <p:cNvPr id="77" name="Option A"/>
          <p:cNvSpPr/>
          <p:nvPr/>
        </p:nvSpPr>
        <p:spPr>
          <a:xfrm>
            <a:off x="457200" y="6080760"/>
            <a:ext cx="5596128" cy="621792"/>
          </a:xfrm>
          <a:prstGeom prst="roundRect">
            <a:avLst>
              <a:gd name="adj" fmla="val 15319"/>
            </a:avLst>
          </a:prstGeom>
          <a:solidFill>
            <a:srgbClr val="17181B"/>
          </a:solidFill>
          <a:ln w="9525">
            <a:solidFill>
              <a:srgbClr val="26282C"/>
            </a:solidFill>
            <a:prstDash val="solid"/>
          </a:ln>
        </p:spPr>
      </p:sp>
      <p:sp>
        <p:nvSpPr>
          <p:cNvPr id="78" name="Text 76"/>
          <p:cNvSpPr txBox="1"/>
          <p:nvPr/>
        </p:nvSpPr>
        <p:spPr>
          <a:xfrm>
            <a:off x="621792" y="6153912"/>
            <a:ext cx="52669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OPTION A · NAME THE FIRST SOLUTION</a:t>
            </a:r>
            <a:endParaRPr lang="en-US" sz="1000" dirty="0"/>
          </a:p>
        </p:txBody>
      </p:sp>
      <p:sp>
        <p:nvSpPr>
          <p:cNvPr id="79" name="Text 77"/>
          <p:cNvSpPr txBox="1"/>
          <p:nvPr/>
        </p:nvSpPr>
        <p:spPr>
          <a:xfrm>
            <a:off x="621792" y="6382512"/>
            <a:ext cx="5266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DA1AA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What our team does.</a:t>
            </a:r>
            <a:pPr indent="0" marL="0">
              <a:buNone/>
            </a:pPr>
            <a:r>
              <a:rPr lang="en-US" sz="800" b="1" spc="110" kern="0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   RISK  </a:t>
            </a:r>
            <a:pPr indent="0" marL="0">
              <a:buNone/>
            </a:pPr>
            <a:r>
              <a:rPr lang="en-US" sz="950" dirty="0">
                <a:solidFill>
                  <a:srgbClr val="9DA1AA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What it could cost us.</a:t>
            </a:r>
            <a:endParaRPr lang="en-US" sz="950" dirty="0"/>
          </a:p>
        </p:txBody>
      </p:sp>
      <p:sp>
        <p:nvSpPr>
          <p:cNvPr id="80" name="Option B"/>
          <p:cNvSpPr/>
          <p:nvPr/>
        </p:nvSpPr>
        <p:spPr>
          <a:xfrm>
            <a:off x="6135624" y="6080760"/>
            <a:ext cx="5596128" cy="621792"/>
          </a:xfrm>
          <a:prstGeom prst="roundRect">
            <a:avLst>
              <a:gd name="adj" fmla="val 15319"/>
            </a:avLst>
          </a:prstGeom>
          <a:solidFill>
            <a:srgbClr val="17181B"/>
          </a:solidFill>
          <a:ln w="9525">
            <a:solidFill>
              <a:srgbClr val="26282C"/>
            </a:solidFill>
            <a:prstDash val="solid"/>
          </a:ln>
        </p:spPr>
      </p:sp>
      <p:sp>
        <p:nvSpPr>
          <p:cNvPr id="81" name="Text 79"/>
          <p:cNvSpPr txBox="1"/>
          <p:nvPr/>
        </p:nvSpPr>
        <p:spPr>
          <a:xfrm>
            <a:off x="6300216" y="6153912"/>
            <a:ext cx="52669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OPTION B · NAME THE SECOND SOLUTION</a:t>
            </a:r>
            <a:endParaRPr lang="en-US" sz="1000" dirty="0"/>
          </a:p>
        </p:txBody>
      </p:sp>
      <p:sp>
        <p:nvSpPr>
          <p:cNvPr id="82" name="Text 80"/>
          <p:cNvSpPr txBox="1"/>
          <p:nvPr/>
        </p:nvSpPr>
        <p:spPr>
          <a:xfrm>
            <a:off x="6300216" y="6382512"/>
            <a:ext cx="5266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DA1AA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What our team does.</a:t>
            </a:r>
            <a:pPr indent="0" marL="0">
              <a:buNone/>
            </a:pPr>
            <a:r>
              <a:rPr lang="en-US" sz="800" b="1" spc="110" kern="0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   RISK  </a:t>
            </a:r>
            <a:pPr indent="0" marL="0">
              <a:buNone/>
            </a:pPr>
            <a:r>
              <a:rPr lang="en-US" sz="950" dirty="0">
                <a:solidFill>
                  <a:srgbClr val="9DA1AA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What it could cost us.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9184"/>
            <a:ext cx="6400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THE PORTAL · BUILD YOUR FIRST MATCH REPORT</a:t>
            </a:r>
            <a:endParaRPr lang="en-US" sz="1050" dirty="0"/>
          </a:p>
        </p:txBody>
      </p:sp>
      <p:sp>
        <p:nvSpPr>
          <p:cNvPr id="3" name="Brand"/>
          <p:cNvSpPr txBox="1"/>
          <p:nvPr/>
        </p:nvSpPr>
        <p:spPr>
          <a:xfrm>
            <a:off x="7616952" y="329184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spc="160" kern="0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THE FOOTBALL </a:t>
            </a:r>
            <a:pPr algn="r" indent="0" marL="0">
              <a:buNone/>
            </a:pPr>
            <a:r>
              <a:rPr lang="en-US" sz="1050" b="1" spc="16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ANALYSIS</a:t>
            </a:r>
            <a:pPr algn="r" indent="0" marL="0">
              <a:buNone/>
            </a:pPr>
            <a:r>
              <a:rPr lang="en-US" sz="1050" b="1" spc="160" kern="0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 GUY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66928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spc="-110" kern="0" dirty="0">
                <a:solidFill>
                  <a:srgbClr val="FFFF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Starting positions, </a:t>
            </a:r>
            <a:pPr indent="0" marL="0">
              <a:buNone/>
            </a:pPr>
            <a:r>
              <a:rPr lang="en-US" sz="2800" b="1" spc="-11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then the movement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0972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8BCC4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Copy a marker or arrow from the right and drag it onto a pitch. Show only the players who matter.</a:t>
            </a:r>
            <a:endParaRPr lang="en-US" sz="1200" dirty="0"/>
          </a:p>
        </p:txBody>
      </p:sp>
      <p:sp>
        <p:nvSpPr>
          <p:cNvPr id="6" name="Pitches"/>
          <p:cNvSpPr/>
          <p:nvPr/>
        </p:nvSpPr>
        <p:spPr>
          <a:xfrm>
            <a:off x="457200" y="1508760"/>
            <a:ext cx="7543800" cy="5193792"/>
          </a:xfrm>
          <a:prstGeom prst="roundRect">
            <a:avLst>
              <a:gd name="adj" fmla="val 1834"/>
            </a:avLst>
          </a:prstGeom>
          <a:solidFill>
            <a:srgbClr val="17181B"/>
          </a:solidFill>
          <a:ln w="9525">
            <a:solidFill>
              <a:srgbClr val="26282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87552" y="1737360"/>
            <a:ext cx="2871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4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BEFORE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4599432" y="1737360"/>
            <a:ext cx="2871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4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AFTER</a:t>
            </a:r>
            <a:endParaRPr lang="en-US" sz="1000" dirty="0"/>
          </a:p>
        </p:txBody>
      </p:sp>
      <p:sp>
        <p:nvSpPr>
          <p:cNvPr id="9" name="Before pitch"/>
          <p:cNvSpPr/>
          <p:nvPr/>
        </p:nvSpPr>
        <p:spPr>
          <a:xfrm>
            <a:off x="987552" y="2057400"/>
            <a:ext cx="2871216" cy="4434840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87552" y="4274820"/>
            <a:ext cx="2871216" cy="0"/>
          </a:xfrm>
          <a:prstGeom prst="line">
            <a:avLst/>
          </a:prstGeom>
          <a:noFill/>
          <a:ln w="19050">
            <a:solidFill>
              <a:srgbClr val="3A3D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036813" y="3888355"/>
            <a:ext cx="772695" cy="772929"/>
          </a:xfrm>
          <a:prstGeom prst="ellipse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00300" y="4251960"/>
            <a:ext cx="45720" cy="45720"/>
          </a:xfrm>
          <a:prstGeom prst="ellipse">
            <a:avLst/>
          </a:prstGeom>
          <a:solidFill>
            <a:srgbClr val="9DA1AA"/>
          </a:solidFill>
          <a:ln/>
        </p:spPr>
      </p:sp>
      <p:sp>
        <p:nvSpPr>
          <p:cNvPr id="13" name="Shape 11"/>
          <p:cNvSpPr/>
          <p:nvPr/>
        </p:nvSpPr>
        <p:spPr>
          <a:xfrm>
            <a:off x="1571929" y="2057400"/>
            <a:ext cx="1702462" cy="696903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036390" y="2057400"/>
            <a:ext cx="773539" cy="232301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268621" y="2002536"/>
            <a:ext cx="309078" cy="54864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400300" y="2499142"/>
            <a:ext cx="45720" cy="45720"/>
          </a:xfrm>
          <a:prstGeom prst="ellipse">
            <a:avLst/>
          </a:prstGeom>
          <a:solidFill>
            <a:srgbClr val="9DA1AA"/>
          </a:solidFill>
          <a:ln/>
        </p:spPr>
      </p:sp>
      <p:sp>
        <p:nvSpPr>
          <p:cNvPr id="17" name="Shape 15"/>
          <p:cNvSpPr/>
          <p:nvPr/>
        </p:nvSpPr>
        <p:spPr>
          <a:xfrm>
            <a:off x="1571929" y="5795337"/>
            <a:ext cx="1702462" cy="696903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036390" y="6259939"/>
            <a:ext cx="773539" cy="232301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68621" y="6492240"/>
            <a:ext cx="309078" cy="54864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400300" y="6004778"/>
            <a:ext cx="45720" cy="45720"/>
          </a:xfrm>
          <a:prstGeom prst="ellipse">
            <a:avLst/>
          </a:prstGeom>
          <a:solidFill>
            <a:srgbClr val="9DA1AA"/>
          </a:solidFill>
          <a:ln/>
        </p:spPr>
      </p:sp>
      <p:sp>
        <p:nvSpPr>
          <p:cNvPr id="21" name="After pitch"/>
          <p:cNvSpPr/>
          <p:nvPr/>
        </p:nvSpPr>
        <p:spPr>
          <a:xfrm>
            <a:off x="4599432" y="2057400"/>
            <a:ext cx="2871216" cy="4434840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99432" y="4274820"/>
            <a:ext cx="2871216" cy="0"/>
          </a:xfrm>
          <a:prstGeom prst="line">
            <a:avLst/>
          </a:prstGeom>
          <a:noFill/>
          <a:ln w="19050">
            <a:solidFill>
              <a:srgbClr val="3A3D4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648693" y="3888355"/>
            <a:ext cx="772695" cy="772929"/>
          </a:xfrm>
          <a:prstGeom prst="ellipse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012180" y="4251960"/>
            <a:ext cx="45720" cy="45720"/>
          </a:xfrm>
          <a:prstGeom prst="ellipse">
            <a:avLst/>
          </a:prstGeom>
          <a:solidFill>
            <a:srgbClr val="9DA1AA"/>
          </a:solidFill>
          <a:ln/>
        </p:spPr>
      </p:sp>
      <p:sp>
        <p:nvSpPr>
          <p:cNvPr id="25" name="Shape 23"/>
          <p:cNvSpPr/>
          <p:nvPr/>
        </p:nvSpPr>
        <p:spPr>
          <a:xfrm>
            <a:off x="5183809" y="2057400"/>
            <a:ext cx="1702462" cy="696903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648270" y="2057400"/>
            <a:ext cx="773539" cy="232301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880501" y="2002536"/>
            <a:ext cx="309078" cy="54864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012180" y="2499142"/>
            <a:ext cx="45720" cy="45720"/>
          </a:xfrm>
          <a:prstGeom prst="ellipse">
            <a:avLst/>
          </a:prstGeom>
          <a:solidFill>
            <a:srgbClr val="9DA1AA"/>
          </a:solidFill>
          <a:ln/>
        </p:spPr>
      </p:sp>
      <p:sp>
        <p:nvSpPr>
          <p:cNvPr id="29" name="Shape 27"/>
          <p:cNvSpPr/>
          <p:nvPr/>
        </p:nvSpPr>
        <p:spPr>
          <a:xfrm>
            <a:off x="5183809" y="5795337"/>
            <a:ext cx="1702462" cy="696903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648270" y="6259939"/>
            <a:ext cx="773539" cy="232301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880501" y="6492240"/>
            <a:ext cx="309078" cy="54864"/>
          </a:xfrm>
          <a:prstGeom prst="rect">
            <a:avLst/>
          </a:prstGeom>
          <a:ln w="19050">
            <a:solidFill>
              <a:srgbClr val="3A3D4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012180" y="6004778"/>
            <a:ext cx="45720" cy="45720"/>
          </a:xfrm>
          <a:prstGeom prst="ellipse">
            <a:avLst/>
          </a:prstGeom>
          <a:solidFill>
            <a:srgbClr val="9DA1AA"/>
          </a:solidFill>
          <a:ln/>
        </p:spPr>
      </p:sp>
      <p:sp>
        <p:nvSpPr>
          <p:cNvPr id="33" name="Palette"/>
          <p:cNvSpPr/>
          <p:nvPr/>
        </p:nvSpPr>
        <p:spPr>
          <a:xfrm>
            <a:off x="8183880" y="1508760"/>
            <a:ext cx="3547872" cy="5193792"/>
          </a:xfrm>
          <a:prstGeom prst="roundRect">
            <a:avLst>
              <a:gd name="adj" fmla="val 2685"/>
            </a:avLst>
          </a:prstGeom>
          <a:solidFill>
            <a:srgbClr val="17181B"/>
          </a:solidFill>
          <a:ln w="9525">
            <a:solidFill>
              <a:srgbClr val="26282C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348472" y="1673352"/>
            <a:ext cx="3291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6FA8F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THE TEAM YOU ARE ANALYSING</a:t>
            </a:r>
            <a:endParaRPr lang="en-US" sz="1050" dirty="0"/>
          </a:p>
        </p:txBody>
      </p:sp>
      <p:sp>
        <p:nvSpPr>
          <p:cNvPr id="35" name="Featured 1"/>
          <p:cNvSpPr/>
          <p:nvPr/>
        </p:nvSpPr>
        <p:spPr>
          <a:xfrm>
            <a:off x="8357616" y="1938528"/>
            <a:ext cx="292608" cy="292608"/>
          </a:xfrm>
          <a:prstGeom prst="ellipse">
            <a:avLst/>
          </a:prstGeom>
          <a:solidFill>
            <a:srgbClr val="6FA8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357616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1</a:t>
            </a:r>
            <a:endParaRPr lang="en-US" sz="950" dirty="0"/>
          </a:p>
        </p:txBody>
      </p:sp>
      <p:sp>
        <p:nvSpPr>
          <p:cNvPr id="37" name="Featured 2"/>
          <p:cNvSpPr/>
          <p:nvPr/>
        </p:nvSpPr>
        <p:spPr>
          <a:xfrm>
            <a:off x="8878824" y="1938528"/>
            <a:ext cx="292608" cy="292608"/>
          </a:xfrm>
          <a:prstGeom prst="ellipse">
            <a:avLst/>
          </a:prstGeom>
          <a:solidFill>
            <a:srgbClr val="6FA8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8878824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2</a:t>
            </a:r>
            <a:endParaRPr lang="en-US" sz="950" dirty="0"/>
          </a:p>
        </p:txBody>
      </p:sp>
      <p:sp>
        <p:nvSpPr>
          <p:cNvPr id="39" name="Featured 3"/>
          <p:cNvSpPr/>
          <p:nvPr/>
        </p:nvSpPr>
        <p:spPr>
          <a:xfrm>
            <a:off x="9400032" y="1938528"/>
            <a:ext cx="292608" cy="292608"/>
          </a:xfrm>
          <a:prstGeom prst="ellipse">
            <a:avLst/>
          </a:prstGeom>
          <a:solidFill>
            <a:srgbClr val="6FA8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9400032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3</a:t>
            </a:r>
            <a:endParaRPr lang="en-US" sz="950" dirty="0"/>
          </a:p>
        </p:txBody>
      </p:sp>
      <p:sp>
        <p:nvSpPr>
          <p:cNvPr id="41" name="Featured 4"/>
          <p:cNvSpPr/>
          <p:nvPr/>
        </p:nvSpPr>
        <p:spPr>
          <a:xfrm>
            <a:off x="9921240" y="1938528"/>
            <a:ext cx="292608" cy="292608"/>
          </a:xfrm>
          <a:prstGeom prst="ellipse">
            <a:avLst/>
          </a:prstGeom>
          <a:solidFill>
            <a:srgbClr val="6FA8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9921240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4</a:t>
            </a:r>
            <a:endParaRPr lang="en-US" sz="950" dirty="0"/>
          </a:p>
        </p:txBody>
      </p:sp>
      <p:sp>
        <p:nvSpPr>
          <p:cNvPr id="43" name="Featured 5"/>
          <p:cNvSpPr/>
          <p:nvPr/>
        </p:nvSpPr>
        <p:spPr>
          <a:xfrm>
            <a:off x="10442448" y="1938528"/>
            <a:ext cx="292608" cy="292608"/>
          </a:xfrm>
          <a:prstGeom prst="ellipse">
            <a:avLst/>
          </a:prstGeom>
          <a:solidFill>
            <a:srgbClr val="6FA8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10442448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5</a:t>
            </a:r>
            <a:endParaRPr lang="en-US" sz="950" dirty="0"/>
          </a:p>
        </p:txBody>
      </p:sp>
      <p:sp>
        <p:nvSpPr>
          <p:cNvPr id="45" name="Featured 6"/>
          <p:cNvSpPr/>
          <p:nvPr/>
        </p:nvSpPr>
        <p:spPr>
          <a:xfrm>
            <a:off x="10963656" y="1938528"/>
            <a:ext cx="292608" cy="292608"/>
          </a:xfrm>
          <a:prstGeom prst="ellipse">
            <a:avLst/>
          </a:prstGeom>
          <a:solidFill>
            <a:srgbClr val="6FA8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10963656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6</a:t>
            </a:r>
            <a:endParaRPr lang="en-US" sz="950" dirty="0"/>
          </a:p>
        </p:txBody>
      </p:sp>
      <p:sp>
        <p:nvSpPr>
          <p:cNvPr id="47" name="Featured 7"/>
          <p:cNvSpPr/>
          <p:nvPr/>
        </p:nvSpPr>
        <p:spPr>
          <a:xfrm>
            <a:off x="8357616" y="2350008"/>
            <a:ext cx="292608" cy="292608"/>
          </a:xfrm>
          <a:prstGeom prst="ellipse">
            <a:avLst/>
          </a:prstGeom>
          <a:solidFill>
            <a:srgbClr val="6FA8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357616" y="2350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7</a:t>
            </a:r>
            <a:endParaRPr lang="en-US" sz="950" dirty="0"/>
          </a:p>
        </p:txBody>
      </p:sp>
      <p:sp>
        <p:nvSpPr>
          <p:cNvPr id="49" name="Featured 8"/>
          <p:cNvSpPr/>
          <p:nvPr/>
        </p:nvSpPr>
        <p:spPr>
          <a:xfrm>
            <a:off x="8878824" y="2350008"/>
            <a:ext cx="292608" cy="292608"/>
          </a:xfrm>
          <a:prstGeom prst="ellipse">
            <a:avLst/>
          </a:prstGeom>
          <a:solidFill>
            <a:srgbClr val="6FA8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8878824" y="2350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8</a:t>
            </a:r>
            <a:endParaRPr lang="en-US" sz="950" dirty="0"/>
          </a:p>
        </p:txBody>
      </p:sp>
      <p:sp>
        <p:nvSpPr>
          <p:cNvPr id="51" name="Featured 9"/>
          <p:cNvSpPr/>
          <p:nvPr/>
        </p:nvSpPr>
        <p:spPr>
          <a:xfrm>
            <a:off x="9400032" y="2350008"/>
            <a:ext cx="292608" cy="292608"/>
          </a:xfrm>
          <a:prstGeom prst="ellipse">
            <a:avLst/>
          </a:prstGeom>
          <a:solidFill>
            <a:srgbClr val="6FA8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9400032" y="2350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9</a:t>
            </a:r>
            <a:endParaRPr lang="en-US" sz="950" dirty="0"/>
          </a:p>
        </p:txBody>
      </p:sp>
      <p:sp>
        <p:nvSpPr>
          <p:cNvPr id="53" name="Featured 10"/>
          <p:cNvSpPr/>
          <p:nvPr/>
        </p:nvSpPr>
        <p:spPr>
          <a:xfrm>
            <a:off x="9921240" y="2350008"/>
            <a:ext cx="292608" cy="292608"/>
          </a:xfrm>
          <a:prstGeom prst="ellipse">
            <a:avLst/>
          </a:prstGeom>
          <a:solidFill>
            <a:srgbClr val="6FA8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9921240" y="2350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10</a:t>
            </a:r>
            <a:endParaRPr lang="en-US" sz="950" dirty="0"/>
          </a:p>
        </p:txBody>
      </p:sp>
      <p:sp>
        <p:nvSpPr>
          <p:cNvPr id="55" name="Featured 11"/>
          <p:cNvSpPr/>
          <p:nvPr/>
        </p:nvSpPr>
        <p:spPr>
          <a:xfrm>
            <a:off x="10442448" y="2350008"/>
            <a:ext cx="292608" cy="292608"/>
          </a:xfrm>
          <a:prstGeom prst="ellipse">
            <a:avLst/>
          </a:prstGeom>
          <a:solidFill>
            <a:srgbClr val="6FA8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10442448" y="2350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11</a:t>
            </a:r>
            <a:endParaRPr lang="en-US" sz="950" dirty="0"/>
          </a:p>
        </p:txBody>
      </p:sp>
      <p:sp>
        <p:nvSpPr>
          <p:cNvPr id="57" name="Text 55"/>
          <p:cNvSpPr txBox="1"/>
          <p:nvPr/>
        </p:nvSpPr>
        <p:spPr>
          <a:xfrm>
            <a:off x="8348472" y="2816352"/>
            <a:ext cx="3291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THEIR OPPONENT (YOUR TEAM)</a:t>
            </a:r>
            <a:endParaRPr lang="en-US" sz="1050" dirty="0"/>
          </a:p>
        </p:txBody>
      </p:sp>
      <p:sp>
        <p:nvSpPr>
          <p:cNvPr id="58" name="Other 1"/>
          <p:cNvSpPr/>
          <p:nvPr/>
        </p:nvSpPr>
        <p:spPr>
          <a:xfrm>
            <a:off x="8357616" y="3081528"/>
            <a:ext cx="292608" cy="292608"/>
          </a:xfrm>
          <a:prstGeom prst="ellipse">
            <a:avLst/>
          </a:prstGeom>
          <a:solidFill>
            <a:srgbClr val="9DA1AA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8357616" y="3081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1</a:t>
            </a:r>
            <a:endParaRPr lang="en-US" sz="950" dirty="0"/>
          </a:p>
        </p:txBody>
      </p:sp>
      <p:sp>
        <p:nvSpPr>
          <p:cNvPr id="60" name="Other 2"/>
          <p:cNvSpPr/>
          <p:nvPr/>
        </p:nvSpPr>
        <p:spPr>
          <a:xfrm>
            <a:off x="8878824" y="3081528"/>
            <a:ext cx="292608" cy="292608"/>
          </a:xfrm>
          <a:prstGeom prst="ellipse">
            <a:avLst/>
          </a:prstGeom>
          <a:solidFill>
            <a:srgbClr val="9DA1AA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8878824" y="3081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2</a:t>
            </a:r>
            <a:endParaRPr lang="en-US" sz="950" dirty="0"/>
          </a:p>
        </p:txBody>
      </p:sp>
      <p:sp>
        <p:nvSpPr>
          <p:cNvPr id="62" name="Other 3"/>
          <p:cNvSpPr/>
          <p:nvPr/>
        </p:nvSpPr>
        <p:spPr>
          <a:xfrm>
            <a:off x="9400032" y="3081528"/>
            <a:ext cx="292608" cy="292608"/>
          </a:xfrm>
          <a:prstGeom prst="ellipse">
            <a:avLst/>
          </a:prstGeom>
          <a:solidFill>
            <a:srgbClr val="9DA1AA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9400032" y="3081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3</a:t>
            </a:r>
            <a:endParaRPr lang="en-US" sz="950" dirty="0"/>
          </a:p>
        </p:txBody>
      </p:sp>
      <p:sp>
        <p:nvSpPr>
          <p:cNvPr id="64" name="Other 4"/>
          <p:cNvSpPr/>
          <p:nvPr/>
        </p:nvSpPr>
        <p:spPr>
          <a:xfrm>
            <a:off x="9921240" y="3081528"/>
            <a:ext cx="292608" cy="292608"/>
          </a:xfrm>
          <a:prstGeom prst="ellipse">
            <a:avLst/>
          </a:prstGeom>
          <a:solidFill>
            <a:srgbClr val="9DA1AA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65" name="Text 63"/>
          <p:cNvSpPr txBox="1"/>
          <p:nvPr/>
        </p:nvSpPr>
        <p:spPr>
          <a:xfrm>
            <a:off x="9921240" y="3081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4</a:t>
            </a:r>
            <a:endParaRPr lang="en-US" sz="950" dirty="0"/>
          </a:p>
        </p:txBody>
      </p:sp>
      <p:sp>
        <p:nvSpPr>
          <p:cNvPr id="66" name="Other 5"/>
          <p:cNvSpPr/>
          <p:nvPr/>
        </p:nvSpPr>
        <p:spPr>
          <a:xfrm>
            <a:off x="10442448" y="3081528"/>
            <a:ext cx="292608" cy="292608"/>
          </a:xfrm>
          <a:prstGeom prst="ellipse">
            <a:avLst/>
          </a:prstGeom>
          <a:solidFill>
            <a:srgbClr val="9DA1AA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67" name="Text 65"/>
          <p:cNvSpPr txBox="1"/>
          <p:nvPr/>
        </p:nvSpPr>
        <p:spPr>
          <a:xfrm>
            <a:off x="10442448" y="3081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5</a:t>
            </a:r>
            <a:endParaRPr lang="en-US" sz="950" dirty="0"/>
          </a:p>
        </p:txBody>
      </p:sp>
      <p:sp>
        <p:nvSpPr>
          <p:cNvPr id="68" name="Other 6"/>
          <p:cNvSpPr/>
          <p:nvPr/>
        </p:nvSpPr>
        <p:spPr>
          <a:xfrm>
            <a:off x="10963656" y="3081528"/>
            <a:ext cx="292608" cy="292608"/>
          </a:xfrm>
          <a:prstGeom prst="ellipse">
            <a:avLst/>
          </a:prstGeom>
          <a:solidFill>
            <a:srgbClr val="9DA1AA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69" name="Text 67"/>
          <p:cNvSpPr txBox="1"/>
          <p:nvPr/>
        </p:nvSpPr>
        <p:spPr>
          <a:xfrm>
            <a:off x="10963656" y="3081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6</a:t>
            </a:r>
            <a:endParaRPr lang="en-US" sz="950" dirty="0"/>
          </a:p>
        </p:txBody>
      </p:sp>
      <p:sp>
        <p:nvSpPr>
          <p:cNvPr id="70" name="Other 7"/>
          <p:cNvSpPr/>
          <p:nvPr/>
        </p:nvSpPr>
        <p:spPr>
          <a:xfrm>
            <a:off x="8357616" y="3493008"/>
            <a:ext cx="292608" cy="292608"/>
          </a:xfrm>
          <a:prstGeom prst="ellipse">
            <a:avLst/>
          </a:prstGeom>
          <a:solidFill>
            <a:srgbClr val="9DA1AA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71" name="Text 69"/>
          <p:cNvSpPr txBox="1"/>
          <p:nvPr/>
        </p:nvSpPr>
        <p:spPr>
          <a:xfrm>
            <a:off x="8357616" y="3493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7</a:t>
            </a:r>
            <a:endParaRPr lang="en-US" sz="950" dirty="0"/>
          </a:p>
        </p:txBody>
      </p:sp>
      <p:sp>
        <p:nvSpPr>
          <p:cNvPr id="72" name="Other 8"/>
          <p:cNvSpPr/>
          <p:nvPr/>
        </p:nvSpPr>
        <p:spPr>
          <a:xfrm>
            <a:off x="8878824" y="3493008"/>
            <a:ext cx="292608" cy="292608"/>
          </a:xfrm>
          <a:prstGeom prst="ellipse">
            <a:avLst/>
          </a:prstGeom>
          <a:solidFill>
            <a:srgbClr val="9DA1AA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73" name="Text 71"/>
          <p:cNvSpPr txBox="1"/>
          <p:nvPr/>
        </p:nvSpPr>
        <p:spPr>
          <a:xfrm>
            <a:off x="8878824" y="3493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8</a:t>
            </a:r>
            <a:endParaRPr lang="en-US" sz="950" dirty="0"/>
          </a:p>
        </p:txBody>
      </p:sp>
      <p:sp>
        <p:nvSpPr>
          <p:cNvPr id="74" name="Other 9"/>
          <p:cNvSpPr/>
          <p:nvPr/>
        </p:nvSpPr>
        <p:spPr>
          <a:xfrm>
            <a:off x="9400032" y="3493008"/>
            <a:ext cx="292608" cy="292608"/>
          </a:xfrm>
          <a:prstGeom prst="ellipse">
            <a:avLst/>
          </a:prstGeom>
          <a:solidFill>
            <a:srgbClr val="9DA1AA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75" name="Text 73"/>
          <p:cNvSpPr txBox="1"/>
          <p:nvPr/>
        </p:nvSpPr>
        <p:spPr>
          <a:xfrm>
            <a:off x="9400032" y="3493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9</a:t>
            </a:r>
            <a:endParaRPr lang="en-US" sz="950" dirty="0"/>
          </a:p>
        </p:txBody>
      </p:sp>
      <p:sp>
        <p:nvSpPr>
          <p:cNvPr id="76" name="Other 10"/>
          <p:cNvSpPr/>
          <p:nvPr/>
        </p:nvSpPr>
        <p:spPr>
          <a:xfrm>
            <a:off x="9921240" y="3493008"/>
            <a:ext cx="292608" cy="292608"/>
          </a:xfrm>
          <a:prstGeom prst="ellipse">
            <a:avLst/>
          </a:prstGeom>
          <a:solidFill>
            <a:srgbClr val="9DA1AA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77" name="Text 75"/>
          <p:cNvSpPr txBox="1"/>
          <p:nvPr/>
        </p:nvSpPr>
        <p:spPr>
          <a:xfrm>
            <a:off x="9921240" y="3493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10</a:t>
            </a:r>
            <a:endParaRPr lang="en-US" sz="950" dirty="0"/>
          </a:p>
        </p:txBody>
      </p:sp>
      <p:sp>
        <p:nvSpPr>
          <p:cNvPr id="78" name="Other 11"/>
          <p:cNvSpPr/>
          <p:nvPr/>
        </p:nvSpPr>
        <p:spPr>
          <a:xfrm>
            <a:off x="10442448" y="3493008"/>
            <a:ext cx="292608" cy="292608"/>
          </a:xfrm>
          <a:prstGeom prst="ellipse">
            <a:avLst/>
          </a:prstGeom>
          <a:solidFill>
            <a:srgbClr val="9DA1AA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79" name="Text 77"/>
          <p:cNvSpPr txBox="1"/>
          <p:nvPr/>
        </p:nvSpPr>
        <p:spPr>
          <a:xfrm>
            <a:off x="10442448" y="349300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11</a:t>
            </a:r>
            <a:endParaRPr lang="en-US" sz="950" dirty="0"/>
          </a:p>
        </p:txBody>
      </p:sp>
      <p:sp>
        <p:nvSpPr>
          <p:cNvPr id="80" name="Text 78"/>
          <p:cNvSpPr txBox="1"/>
          <p:nvPr/>
        </p:nvSpPr>
        <p:spPr>
          <a:xfrm>
            <a:off x="8348472" y="3959352"/>
            <a:ext cx="3291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9DA1AA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MARKS</a:t>
            </a:r>
            <a:endParaRPr lang="en-US" sz="1050" dirty="0"/>
          </a:p>
        </p:txBody>
      </p:sp>
      <p:sp>
        <p:nvSpPr>
          <p:cNvPr id="81" name="Ball"/>
          <p:cNvSpPr/>
          <p:nvPr/>
        </p:nvSpPr>
        <p:spPr>
          <a:xfrm>
            <a:off x="8535924" y="4311396"/>
            <a:ext cx="118872" cy="1188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82" name="Text 80"/>
          <p:cNvSpPr txBox="1"/>
          <p:nvPr/>
        </p:nvSpPr>
        <p:spPr>
          <a:xfrm>
            <a:off x="9281160" y="4270248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BCC4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Ball</a:t>
            </a:r>
            <a:endParaRPr lang="en-US" sz="1000" dirty="0"/>
          </a:p>
        </p:txBody>
      </p:sp>
      <p:sp>
        <p:nvSpPr>
          <p:cNvPr id="83" name="Featured 7"/>
          <p:cNvSpPr/>
          <p:nvPr/>
        </p:nvSpPr>
        <p:spPr>
          <a:xfrm>
            <a:off x="8517636" y="4631436"/>
            <a:ext cx="246888" cy="246888"/>
          </a:xfrm>
          <a:prstGeom prst="ellipse">
            <a:avLst/>
          </a:prstGeom>
          <a:solidFill>
            <a:srgbClr val="6FA8FF"/>
          </a:solidFill>
          <a:ln w="19050">
            <a:solidFill>
              <a:srgbClr val="0C0D0F"/>
            </a:solidFill>
            <a:prstDash val="solid"/>
          </a:ln>
        </p:spPr>
      </p:sp>
      <p:sp>
        <p:nvSpPr>
          <p:cNvPr id="84" name="Text 82"/>
          <p:cNvSpPr txBox="1"/>
          <p:nvPr/>
        </p:nvSpPr>
        <p:spPr>
          <a:xfrm>
            <a:off x="8517636" y="4631436"/>
            <a:ext cx="24688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C0D0F"/>
                </a:solidFill>
                <a:latin typeface="General Sans" pitchFamily="34" charset="0"/>
                <a:ea typeface="General Sans" pitchFamily="34" charset="-122"/>
                <a:cs typeface="General Sans" pitchFamily="34" charset="-120"/>
              </a:rPr>
              <a:t>7</a:t>
            </a:r>
            <a:endParaRPr lang="en-US" sz="850" dirty="0"/>
          </a:p>
        </p:txBody>
      </p:sp>
      <p:sp>
        <p:nvSpPr>
          <p:cNvPr id="85" name="Highlight ring"/>
          <p:cNvSpPr/>
          <p:nvPr/>
        </p:nvSpPr>
        <p:spPr>
          <a:xfrm>
            <a:off x="8444484" y="4558284"/>
            <a:ext cx="393192" cy="393192"/>
          </a:xfrm>
          <a:prstGeom prst="ellipse">
            <a:avLst/>
          </a:prstGeom>
          <a:ln w="22225">
            <a:solidFill>
              <a:srgbClr val="6FA8FF"/>
            </a:solidFill>
            <a:prstDash val="solid"/>
          </a:ln>
        </p:spPr>
      </p:sp>
      <p:sp>
        <p:nvSpPr>
          <p:cNvPr id="86" name="Text 84"/>
          <p:cNvSpPr txBox="1"/>
          <p:nvPr/>
        </p:nvSpPr>
        <p:spPr>
          <a:xfrm>
            <a:off x="9281160" y="4654296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BCC4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Ring: the player who changes</a:t>
            </a:r>
            <a:endParaRPr lang="en-US" sz="1000" dirty="0"/>
          </a:p>
        </p:txBody>
      </p:sp>
      <p:sp>
        <p:nvSpPr>
          <p:cNvPr id="87" name="Start position"/>
          <p:cNvSpPr/>
          <p:nvPr/>
        </p:nvSpPr>
        <p:spPr>
          <a:xfrm>
            <a:off x="8517636" y="5015484"/>
            <a:ext cx="246888" cy="246888"/>
          </a:xfrm>
          <a:prstGeom prst="ellipse">
            <a:avLst/>
          </a:prstGeom>
          <a:ln w="15875">
            <a:solidFill>
              <a:srgbClr val="6FA8FF"/>
            </a:solidFill>
            <a:prstDash val="dash"/>
          </a:ln>
        </p:spPr>
      </p:sp>
      <p:sp>
        <p:nvSpPr>
          <p:cNvPr id="88" name="Text 86"/>
          <p:cNvSpPr txBox="1"/>
          <p:nvPr/>
        </p:nvSpPr>
        <p:spPr>
          <a:xfrm>
            <a:off x="9281160" y="5038344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BCC4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Dashed: where they started</a:t>
            </a:r>
            <a:endParaRPr lang="en-US" sz="1000" dirty="0"/>
          </a:p>
        </p:txBody>
      </p:sp>
      <p:sp>
        <p:nvSpPr>
          <p:cNvPr id="89" name="Pass or action"/>
          <p:cNvSpPr/>
          <p:nvPr/>
        </p:nvSpPr>
        <p:spPr>
          <a:xfrm>
            <a:off x="8394192" y="5486400"/>
            <a:ext cx="658368" cy="914"/>
          </a:xfrm>
          <a:prstGeom prst="line">
            <a:avLst/>
          </a:prstGeom>
          <a:noFill/>
          <a:ln w="28575">
            <a:solidFill>
              <a:srgbClr val="6FA8FF"/>
            </a:solidFill>
            <a:prstDash val="solid"/>
            <a:tailEnd type="triangle"/>
          </a:ln>
        </p:spPr>
      </p:sp>
      <p:sp>
        <p:nvSpPr>
          <p:cNvPr id="90" name="Text 88"/>
          <p:cNvSpPr txBox="1"/>
          <p:nvPr/>
        </p:nvSpPr>
        <p:spPr>
          <a:xfrm>
            <a:off x="9281160" y="5385816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BCC4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Pass or main action</a:t>
            </a:r>
            <a:endParaRPr lang="en-US" sz="1000" dirty="0"/>
          </a:p>
        </p:txBody>
      </p:sp>
      <p:sp>
        <p:nvSpPr>
          <p:cNvPr id="91" name="Run"/>
          <p:cNvSpPr/>
          <p:nvPr/>
        </p:nvSpPr>
        <p:spPr>
          <a:xfrm>
            <a:off x="8394192" y="5833872"/>
            <a:ext cx="658368" cy="914"/>
          </a:xfrm>
          <a:prstGeom prst="line">
            <a:avLst/>
          </a:prstGeom>
          <a:noFill/>
          <a:ln w="28575">
            <a:solidFill>
              <a:srgbClr val="6FA8FF"/>
            </a:solidFill>
            <a:prstDash val="dash"/>
            <a:tailEnd type="triangle"/>
          </a:ln>
        </p:spPr>
      </p:sp>
      <p:sp>
        <p:nvSpPr>
          <p:cNvPr id="92" name="Text 90"/>
          <p:cNvSpPr txBox="1"/>
          <p:nvPr/>
        </p:nvSpPr>
        <p:spPr>
          <a:xfrm>
            <a:off x="9281160" y="5733288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BCC4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Run, off the ball</a:t>
            </a:r>
            <a:endParaRPr lang="en-US" sz="1000" dirty="0"/>
          </a:p>
        </p:txBody>
      </p:sp>
      <p:sp>
        <p:nvSpPr>
          <p:cNvPr id="93" name="Opponent movement"/>
          <p:cNvSpPr/>
          <p:nvPr/>
        </p:nvSpPr>
        <p:spPr>
          <a:xfrm>
            <a:off x="8394192" y="6181344"/>
            <a:ext cx="658368" cy="914"/>
          </a:xfrm>
          <a:prstGeom prst="line">
            <a:avLst/>
          </a:prstGeom>
          <a:noFill/>
          <a:ln w="28575">
            <a:solidFill>
              <a:srgbClr val="9DA1AA"/>
            </a:solidFill>
            <a:prstDash val="solid"/>
            <a:tailEnd type="triangle"/>
          </a:ln>
        </p:spPr>
      </p:sp>
      <p:sp>
        <p:nvSpPr>
          <p:cNvPr id="94" name="Text 92"/>
          <p:cNvSpPr txBox="1"/>
          <p:nvPr/>
        </p:nvSpPr>
        <p:spPr>
          <a:xfrm>
            <a:off x="9281160" y="608076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BCC4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The other team’s movement</a:t>
            </a:r>
            <a:endParaRPr lang="en-US" sz="1000" dirty="0"/>
          </a:p>
        </p:txBody>
      </p:sp>
      <p:sp>
        <p:nvSpPr>
          <p:cNvPr id="95" name="Zone"/>
          <p:cNvSpPr/>
          <p:nvPr/>
        </p:nvSpPr>
        <p:spPr>
          <a:xfrm>
            <a:off x="8394192" y="6400800"/>
            <a:ext cx="658368" cy="201168"/>
          </a:xfrm>
          <a:prstGeom prst="roundRect">
            <a:avLst>
              <a:gd name="adj" fmla="val 18939"/>
            </a:avLst>
          </a:prstGeom>
          <a:solidFill>
            <a:srgbClr val="6FA8FF">
              <a:alpha val="25000"/>
            </a:srgbClr>
          </a:solidFill>
          <a:ln/>
        </p:spPr>
      </p:sp>
      <p:sp>
        <p:nvSpPr>
          <p:cNvPr id="96" name="Text 94"/>
          <p:cNvSpPr txBox="1"/>
          <p:nvPr/>
        </p:nvSpPr>
        <p:spPr>
          <a:xfrm>
            <a:off x="9281160" y="640080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BCC4"/>
                </a:solidFill>
                <a:latin typeface="Albert Sans" pitchFamily="34" charset="0"/>
                <a:ea typeface="Albert Sans" pitchFamily="34" charset="-122"/>
                <a:cs typeface="Albert Sans" pitchFamily="34" charset="-120"/>
              </a:rPr>
              <a:t>Zone or space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 Football Analysis Guy">
  <a:themeElements>
    <a:clrScheme name="The Football Analysis Guy">
      <a:dk1>
        <a:srgbClr val="0C0D0F"/>
      </a:dk1>
      <a:lt1>
        <a:srgbClr val="FFFFFF"/>
      </a:lt1>
      <a:dk2>
        <a:srgbClr val="17181B"/>
      </a:dk2>
      <a:lt2>
        <a:srgbClr val="B8BCC4"/>
      </a:lt2>
      <a:accent1>
        <a:srgbClr val="6FA8FF"/>
      </a:accent1>
      <a:accent2>
        <a:srgbClr val="9DA1AA"/>
      </a:accent2>
      <a:accent3>
        <a:srgbClr val="3A3D42"/>
      </a:accent3>
      <a:accent4>
        <a:srgbClr val="26282C"/>
      </a:accent4>
      <a:accent5>
        <a:srgbClr val="202226"/>
      </a:accent5>
      <a:accent6>
        <a:srgbClr val="8FBBFF"/>
      </a:accent6>
      <a:hlink>
        <a:srgbClr val="6FA8FF"/>
      </a:hlink>
      <a:folHlink>
        <a:srgbClr val="8FBBFF"/>
      </a:folHlink>
    </a:clrScheme>
    <a:fontScheme name="The Football Analysis Guy">
      <a:majorFont>
        <a:latin typeface="General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lbert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The Football Analysis Guy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Match report template</dc:title>
  <dc:subject>PptxGenJS Presentation</dc:subject>
  <dc:creator>The Football Analysis Guy</dc:creator>
  <cp:lastModifiedBy>The Football Analysis Guy</cp:lastModifiedBy>
  <cp:revision>1</cp:revision>
  <dcterms:created xsi:type="dcterms:W3CDTF">2026-10-17T17:44:28Z</dcterms:created>
  <dcterms:modified xsi:type="dcterms:W3CDTF">2026-10-17T17:44:28Z</dcterms:modified>
</cp:coreProperties>
</file>